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143A"/>
    <a:srgbClr val="7117F5"/>
    <a:srgbClr val="17F5F5"/>
    <a:srgbClr val="16F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7B0-740B-4BED-B895-A178C9910B2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702F-B245-4F70-B037-D12B00F01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1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7B0-740B-4BED-B895-A178C9910B2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702F-B245-4F70-B037-D12B00F01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1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7B0-740B-4BED-B895-A178C9910B2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702F-B245-4F70-B037-D12B00F01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3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7B0-740B-4BED-B895-A178C9910B2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702F-B245-4F70-B037-D12B00F01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5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7B0-740B-4BED-B895-A178C9910B2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702F-B245-4F70-B037-D12B00F01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7B0-740B-4BED-B895-A178C9910B2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702F-B245-4F70-B037-D12B00F01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7B0-740B-4BED-B895-A178C9910B2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702F-B245-4F70-B037-D12B00F01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0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7B0-740B-4BED-B895-A178C9910B2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702F-B245-4F70-B037-D12B00F01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9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7B0-740B-4BED-B895-A178C9910B2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702F-B245-4F70-B037-D12B00F01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0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7B0-740B-4BED-B895-A178C9910B2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702F-B245-4F70-B037-D12B00F01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3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7B0-740B-4BED-B895-A178C9910B2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702F-B245-4F70-B037-D12B00F01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1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327B0-740B-4BED-B895-A178C9910B2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702F-B245-4F70-B037-D12B00F01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0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БЮДЖЕТ ДЛЯ ГРАЖДАН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ИСПОЛНЕНИЕ БЮДЖЕТА  </a:t>
            </a:r>
            <a:r>
              <a:rPr lang="ru-RU" sz="4000" b="1" dirty="0" smtClean="0">
                <a:solidFill>
                  <a:schemeClr val="tx1"/>
                </a:solidFill>
              </a:rPr>
              <a:t>УГЛОВСКОГО СЕЛЬСКОГО</a:t>
            </a:r>
            <a:endParaRPr lang="ru-RU" sz="4000" b="1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ПОСЕЛЕНИЯ  БАХЧИСАРАЙСКОГО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РАЙОНА РЕСПУБЛИКИ КРЫМ 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4000" b="1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ЗА 2018 ГОД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smtClean="0"/>
              <a:t>  Бюджет  </a:t>
            </a:r>
            <a:r>
              <a:rPr lang="ru-RU" dirty="0" smtClean="0"/>
              <a:t>Угловского </a:t>
            </a:r>
            <a:r>
              <a:rPr lang="ru-RU" dirty="0" smtClean="0"/>
              <a:t>сельского поселения</a:t>
            </a:r>
          </a:p>
          <a:p>
            <a:pPr marL="0" indent="0" algn="ctr">
              <a:buNone/>
            </a:pPr>
            <a:r>
              <a:rPr lang="ru-RU" dirty="0" smtClean="0"/>
              <a:t> с учет изменений и дополнений исполнен:</a:t>
            </a:r>
          </a:p>
          <a:p>
            <a:pPr marL="0" indent="0" algn="ctr">
              <a:buNone/>
            </a:pPr>
            <a:r>
              <a:rPr lang="ru-RU" dirty="0" smtClean="0"/>
              <a:t>• по доходам в сумме </a:t>
            </a:r>
            <a:r>
              <a:rPr lang="ru-RU" dirty="0" smtClean="0"/>
              <a:t>21 416 566,55 руб</a:t>
            </a:r>
            <a:r>
              <a:rPr lang="ru-RU" dirty="0" smtClean="0"/>
              <a:t>лей</a:t>
            </a:r>
            <a:r>
              <a:rPr lang="ru-RU" dirty="0" smtClean="0"/>
              <a:t>;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• по расходам в сумме </a:t>
            </a:r>
            <a:r>
              <a:rPr lang="ru-RU" dirty="0" smtClean="0"/>
              <a:t>20 515 777,68 рублей.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22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Исполнение бюджета  </a:t>
            </a:r>
            <a:r>
              <a:rPr lang="ru-RU" sz="2400" dirty="0" smtClean="0"/>
              <a:t>Угловского </a:t>
            </a:r>
            <a:r>
              <a:rPr lang="ru-RU" sz="2400" dirty="0" smtClean="0"/>
              <a:t>сельского поселения в 2018 году, </a:t>
            </a:r>
            <a:r>
              <a:rPr lang="ru-RU" sz="2400" dirty="0" smtClean="0"/>
              <a:t>рублей.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828377"/>
              </p:ext>
            </p:extLst>
          </p:nvPr>
        </p:nvGraphicFramePr>
        <p:xfrm>
          <a:off x="251520" y="1772816"/>
          <a:ext cx="8748464" cy="4848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116"/>
                <a:gridCol w="2187116"/>
                <a:gridCol w="2187116"/>
                <a:gridCol w="2187116"/>
              </a:tblGrid>
              <a:tr h="7319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117F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2018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117F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 2018 год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117F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117F5">
                        <a:alpha val="25000"/>
                      </a:srgbClr>
                    </a:solidFill>
                  </a:tcPr>
                </a:tc>
              </a:tr>
              <a:tr h="73197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r>
                        <a:rPr lang="ru-RU" baseline="0" dirty="0" smtClean="0"/>
                        <a:t> доходов 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20 358 826,00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21 416 566,55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105,2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</a:tr>
              <a:tr h="731970"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и неналоговые</a:t>
                      </a:r>
                      <a:b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</a:t>
                      </a:r>
                      <a:b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20 184 424,00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21 242 164,55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105,2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</a:tr>
              <a:tr h="73197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</a:t>
                      </a:r>
                    </a:p>
                    <a:p>
                      <a:r>
                        <a:rPr lang="ru-RU" dirty="0" smtClean="0"/>
                        <a:t>поступления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174 402,00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174 402,00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</a:tr>
              <a:tr h="73197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20 517 064,00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20 515 777,68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99,99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</a:tr>
              <a:tr h="73197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</a:t>
                      </a:r>
                    </a:p>
                    <a:p>
                      <a:r>
                        <a:rPr lang="ru-RU" dirty="0" smtClean="0"/>
                        <a:t>Профицит (+</a:t>
                      </a:r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17F5F5">
                        <a:alpha val="51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9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412776"/>
          </a:xfrm>
        </p:spPr>
        <p:txBody>
          <a:bodyPr>
            <a:noAutofit/>
          </a:bodyPr>
          <a:lstStyle/>
          <a:p>
            <a:r>
              <a:rPr lang="ru-RU" sz="3200" dirty="0"/>
              <a:t>Б</a:t>
            </a:r>
            <a:r>
              <a:rPr lang="ru-RU" sz="3200" dirty="0" smtClean="0"/>
              <a:t>езвозмездные поступления</a:t>
            </a:r>
            <a:br>
              <a:rPr lang="ru-RU" sz="3200" dirty="0" smtClean="0"/>
            </a:br>
            <a:r>
              <a:rPr lang="ru-RU" sz="3200" dirty="0" smtClean="0"/>
              <a:t>в бюджет  </a:t>
            </a:r>
            <a:r>
              <a:rPr lang="ru-RU" sz="3200" dirty="0" smtClean="0"/>
              <a:t>Угловского </a:t>
            </a:r>
            <a:r>
              <a:rPr lang="ru-RU" sz="3200" dirty="0" smtClean="0"/>
              <a:t>сельского поселения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338098"/>
              </p:ext>
            </p:extLst>
          </p:nvPr>
        </p:nvGraphicFramePr>
        <p:xfrm>
          <a:off x="107204" y="2276872"/>
          <a:ext cx="9036052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02"/>
                <a:gridCol w="2286224"/>
                <a:gridCol w="2259013"/>
                <a:gridCol w="225901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Утверждено бюджетных ассигнований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исполнено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alpha val="77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174 402,00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174 402,00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100,00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174 402,00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174 402,00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100,00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6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6247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РАСХОДЫ БЮДЖЕТА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/>
              <a:t>УГЛОВСКОГО </a:t>
            </a:r>
            <a:r>
              <a:rPr lang="ru-RU" dirty="0" smtClean="0"/>
              <a:t>СЕЛЬСКОГО ПОСЕЛЕНИЯ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Исполнение </a:t>
            </a:r>
            <a:r>
              <a:rPr lang="ru-RU" dirty="0"/>
              <a:t>бюджета по расходам </a:t>
            </a:r>
            <a:r>
              <a:rPr lang="ru-RU" dirty="0" smtClean="0"/>
              <a:t>составило </a:t>
            </a:r>
          </a:p>
          <a:p>
            <a:pPr marL="0" indent="0" algn="ctr">
              <a:buNone/>
            </a:pPr>
            <a:r>
              <a:rPr lang="ru-RU" dirty="0" smtClean="0"/>
              <a:t>20 515 777,68 руб</a:t>
            </a:r>
            <a:r>
              <a:rPr lang="ru-RU" dirty="0"/>
              <a:t>., при </a:t>
            </a:r>
            <a:r>
              <a:rPr lang="ru-RU" dirty="0" smtClean="0"/>
              <a:t>плановых назначениях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20 517 064,00 руб</a:t>
            </a:r>
            <a:r>
              <a:rPr lang="ru-RU" dirty="0" smtClean="0"/>
              <a:t>., или </a:t>
            </a:r>
            <a:r>
              <a:rPr lang="ru-RU" dirty="0" smtClean="0"/>
              <a:t>99,99 </a:t>
            </a:r>
            <a:r>
              <a:rPr lang="ru-RU" dirty="0" smtClean="0"/>
              <a:t>%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расходы </a:t>
            </a:r>
            <a:r>
              <a:rPr lang="ru-RU" dirty="0"/>
              <a:t>проведены в соответствии с реально</a:t>
            </a:r>
          </a:p>
          <a:p>
            <a:pPr marL="0" indent="0" algn="ctr">
              <a:buNone/>
            </a:pPr>
            <a:r>
              <a:rPr lang="ru-RU" dirty="0"/>
              <a:t>сложившейся потребностью в финансовых</a:t>
            </a:r>
          </a:p>
          <a:p>
            <a:pPr marL="0" indent="0" algn="ctr">
              <a:buNone/>
            </a:pPr>
            <a:r>
              <a:rPr lang="ru-RU" dirty="0"/>
              <a:t>ресурсах</a:t>
            </a:r>
          </a:p>
        </p:txBody>
      </p:sp>
    </p:spTree>
    <p:extLst>
      <p:ext uri="{BB962C8B-B14F-4D97-AF65-F5344CB8AC3E}">
        <p14:creationId xmlns:p14="http://schemas.microsoft.com/office/powerpoint/2010/main" val="37426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1800" dirty="0"/>
              <a:t>Структура расходов бюджета </a:t>
            </a:r>
            <a:r>
              <a:rPr lang="ru-RU" sz="1800" dirty="0" smtClean="0"/>
              <a:t> </a:t>
            </a:r>
            <a:r>
              <a:rPr lang="ru-RU" sz="1800" dirty="0" smtClean="0"/>
              <a:t>Угловского </a:t>
            </a:r>
            <a:r>
              <a:rPr lang="ru-RU" sz="1800" dirty="0" smtClean="0"/>
              <a:t>сельского поселения2018 </a:t>
            </a:r>
            <a:r>
              <a:rPr lang="ru-RU" sz="1800" dirty="0"/>
              <a:t>года</a:t>
            </a:r>
            <a:br>
              <a:rPr lang="ru-RU" sz="1800" dirty="0"/>
            </a:br>
            <a:r>
              <a:rPr lang="ru-RU" sz="1800" dirty="0"/>
              <a:t>Удельный вес в общем объеме расходов,%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893972"/>
            <a:ext cx="2664296" cy="792088"/>
          </a:xfrm>
          <a:prstGeom prst="rect">
            <a:avLst/>
          </a:prstGeom>
          <a:solidFill>
            <a:srgbClr val="17F5F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Социальная сфера</a:t>
            </a:r>
          </a:p>
          <a:p>
            <a:pPr algn="ctr"/>
            <a:r>
              <a:rPr lang="ru-RU" dirty="0" smtClean="0"/>
              <a:t>8,4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B1F2FF"/>
              </a:clrFrom>
              <a:clrTo>
                <a:srgbClr val="B1F2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80" y="919877"/>
            <a:ext cx="2688569" cy="8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16F6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91" y="931986"/>
            <a:ext cx="26892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107668" y="2996952"/>
            <a:ext cx="3024336" cy="1584176"/>
          </a:xfrm>
          <a:prstGeom prst="flowChartAlternateProcess">
            <a:avLst/>
          </a:prstGeom>
          <a:solidFill>
            <a:srgbClr val="16F6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16" y="1811847"/>
            <a:ext cx="304800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85000"/>
                    </a14:imgEffect>
                    <a14:imgEffect>
                      <a14:saturation sat="400000"/>
                    </a14:imgEffect>
                    <a14:imgEffect>
                      <a14:brightnessContrast bright="49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2" y="1763587"/>
            <a:ext cx="304800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2060848"/>
            <a:ext cx="2484276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Культура, кинематография и </a:t>
            </a:r>
            <a:r>
              <a:rPr lang="ru-RU" sz="1400" dirty="0" smtClean="0">
                <a:solidFill>
                  <a:schemeClr val="tx1"/>
                </a:solidFill>
              </a:rPr>
              <a:t>физическая культура 1 367 161,87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97288" y="1017601"/>
            <a:ext cx="2026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ЖКХ</a:t>
            </a:r>
          </a:p>
          <a:p>
            <a:pPr algn="ctr"/>
            <a:r>
              <a:rPr lang="ru-RU" dirty="0" smtClean="0"/>
              <a:t>56,1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6683" y="966850"/>
            <a:ext cx="2191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Прочие</a:t>
            </a:r>
          </a:p>
          <a:p>
            <a:pPr algn="ctr"/>
            <a:r>
              <a:rPr lang="ru-RU" dirty="0" smtClean="0"/>
              <a:t>35,5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3372" y="3969060"/>
            <a:ext cx="2352600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Социальная политика </a:t>
            </a:r>
            <a:r>
              <a:rPr lang="ru-RU" sz="1600" dirty="0" smtClean="0">
                <a:solidFill>
                  <a:schemeClr val="tx1"/>
                </a:solidFill>
              </a:rPr>
              <a:t>360 </a:t>
            </a:r>
            <a:r>
              <a:rPr lang="ru-RU" sz="1600" dirty="0" smtClean="0">
                <a:solidFill>
                  <a:schemeClr val="tx1"/>
                </a:solidFill>
              </a:rPr>
              <a:t>000,00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63888" y="3284984"/>
            <a:ext cx="2160240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Жилищно-коммунальное хозяйство </a:t>
            </a:r>
            <a:r>
              <a:rPr lang="ru-RU" sz="1400" dirty="0" smtClean="0">
                <a:solidFill>
                  <a:schemeClr val="tx1"/>
                </a:solidFill>
              </a:rPr>
              <a:t>11 511 259,17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4208" y="2071801"/>
            <a:ext cx="2376264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</a:t>
            </a:r>
            <a:r>
              <a:rPr lang="ru-RU" sz="1600" dirty="0" smtClean="0">
                <a:solidFill>
                  <a:schemeClr val="tx1"/>
                </a:solidFill>
              </a:rPr>
              <a:t>6 102 648,06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1578" y="3465004"/>
            <a:ext cx="2441781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  <a:r>
              <a:rPr lang="ru-RU" dirty="0" smtClean="0">
                <a:solidFill>
                  <a:schemeClr val="tx1"/>
                </a:solidFill>
              </a:rPr>
              <a:t>172 757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683" y="4797152"/>
            <a:ext cx="2476101" cy="2808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 </a:t>
            </a:r>
            <a:r>
              <a:rPr lang="ru-RU" dirty="0" smtClean="0">
                <a:solidFill>
                  <a:schemeClr val="tx1"/>
                </a:solidFill>
              </a:rPr>
              <a:t>604 025,14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НАЦИОНАЛЬНАЯ БЕЗОПАСНОСТЬ И ПРАВООХРАНИТЕЛЬНАЯ </a:t>
            </a:r>
            <a:r>
              <a:rPr lang="ru-RU" dirty="0" smtClean="0">
                <a:solidFill>
                  <a:schemeClr val="tx1"/>
                </a:solidFill>
              </a:rPr>
              <a:t>ДЕЯТЕЛЬНОСТЬ 397 926,44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845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216</Words>
  <Application>Microsoft Office PowerPoint</Application>
  <PresentationFormat>Экран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Исполнение бюджета  Угловского сельского поселения в 2018 году, рублей.</vt:lpstr>
      <vt:lpstr>Безвозмездные поступления в бюджет  Угловского сельского поселения </vt:lpstr>
      <vt:lpstr>Презентация PowerPoint</vt:lpstr>
      <vt:lpstr>Структура расходов бюджета  Угловского сельского поселения2018 года Удельный вес в общем объеме расходов,%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Михалыч</cp:lastModifiedBy>
  <cp:revision>44</cp:revision>
  <dcterms:created xsi:type="dcterms:W3CDTF">2019-05-28T11:47:58Z</dcterms:created>
  <dcterms:modified xsi:type="dcterms:W3CDTF">2019-07-31T14:37:45Z</dcterms:modified>
</cp:coreProperties>
</file>